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1" r:id="rId3"/>
    <p:sldId id="279" r:id="rId4"/>
    <p:sldId id="280" r:id="rId5"/>
    <p:sldId id="283" r:id="rId6"/>
    <p:sldId id="284" r:id="rId7"/>
    <p:sldId id="286" r:id="rId8"/>
    <p:sldId id="287" r:id="rId9"/>
    <p:sldId id="278" r:id="rId10"/>
  </p:sldIdLst>
  <p:sldSz cx="9144000" cy="5143500" type="screen16x9"/>
  <p:notesSz cx="6858000" cy="9144000"/>
  <p:embeddedFontLst>
    <p:embeddedFont>
      <p:font typeface="Roboto Slab" panose="020B0604020202020204" charset="0"/>
      <p:regular r:id="rId12"/>
      <p:bold r:id="rId13"/>
    </p:embeddedFont>
    <p:embeddedFont>
      <p:font typeface="Chiv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11572-A756-48DA-B250-A9C0A42B3AD4}" v="2" dt="2019-10-22T07:46:43.133"/>
  </p1510:revLst>
</p1510:revInfo>
</file>

<file path=ppt/tableStyles.xml><?xml version="1.0" encoding="utf-8"?>
<a:tblStyleLst xmlns:a="http://schemas.openxmlformats.org/drawingml/2006/main" def="{3E4639FE-80B8-44FB-B6BE-E32A1D7465E4}">
  <a:tblStyle styleId="{3E4639FE-80B8-44FB-B6BE-E32A1D7465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/>
    <p:restoredTop sz="94667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lav Kovač" userId="0fa07c21-2707-494a-86e5-94c17fb14bb6" providerId="ADAL" clId="{4B711572-A756-48DA-B250-A9C0A42B3AD4}"/>
    <pc:docChg chg="addSld modSld">
      <pc:chgData name="Mislav Kovač" userId="0fa07c21-2707-494a-86e5-94c17fb14bb6" providerId="ADAL" clId="{4B711572-A756-48DA-B250-A9C0A42B3AD4}" dt="2019-10-22T07:49:04.021" v="23" actId="14100"/>
      <pc:docMkLst>
        <pc:docMk/>
      </pc:docMkLst>
      <pc:sldChg chg="modSp">
        <pc:chgData name="Mislav Kovač" userId="0fa07c21-2707-494a-86e5-94c17fb14bb6" providerId="ADAL" clId="{4B711572-A756-48DA-B250-A9C0A42B3AD4}" dt="2019-10-21T23:52:06.361" v="1" actId="108"/>
        <pc:sldMkLst>
          <pc:docMk/>
          <pc:sldMk cId="2976842809" sldId="284"/>
        </pc:sldMkLst>
        <pc:spChg chg="mod">
          <ac:chgData name="Mislav Kovač" userId="0fa07c21-2707-494a-86e5-94c17fb14bb6" providerId="ADAL" clId="{4B711572-A756-48DA-B250-A9C0A42B3AD4}" dt="2019-10-21T23:52:06.361" v="1" actId="108"/>
          <ac:spMkLst>
            <pc:docMk/>
            <pc:sldMk cId="2976842809" sldId="284"/>
            <ac:spMk id="5" creationId="{9CC8BB95-49D4-4F24-88F0-E9B230193F7B}"/>
          </ac:spMkLst>
        </pc:spChg>
      </pc:sldChg>
      <pc:sldChg chg="addSp modSp add">
        <pc:chgData name="Mislav Kovač" userId="0fa07c21-2707-494a-86e5-94c17fb14bb6" providerId="ADAL" clId="{4B711572-A756-48DA-B250-A9C0A42B3AD4}" dt="2019-10-22T07:49:04.021" v="23" actId="14100"/>
        <pc:sldMkLst>
          <pc:docMk/>
          <pc:sldMk cId="1956482551" sldId="287"/>
        </pc:sldMkLst>
        <pc:spChg chg="mod">
          <ac:chgData name="Mislav Kovač" userId="0fa07c21-2707-494a-86e5-94c17fb14bb6" providerId="ADAL" clId="{4B711572-A756-48DA-B250-A9C0A42B3AD4}" dt="2019-10-22T07:46:29.080" v="18" actId="20577"/>
          <ac:spMkLst>
            <pc:docMk/>
            <pc:sldMk cId="1956482551" sldId="287"/>
            <ac:spMk id="2" creationId="{E0C4BB7F-4046-4D1C-9BCE-5451CF2D6417}"/>
          </ac:spMkLst>
        </pc:spChg>
        <pc:picChg chg="add mod">
          <ac:chgData name="Mislav Kovač" userId="0fa07c21-2707-494a-86e5-94c17fb14bb6" providerId="ADAL" clId="{4B711572-A756-48DA-B250-A9C0A42B3AD4}" dt="2019-10-22T07:49:04.021" v="23" actId="14100"/>
          <ac:picMkLst>
            <pc:docMk/>
            <pc:sldMk cId="1956482551" sldId="287"/>
            <ac:picMk id="5" creationId="{5BB890BA-8840-45CE-81DC-5405BB9C75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79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6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60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05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8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cc2fa658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cc2fa658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hr-HR" sz="3000" dirty="0"/>
              <a:t>HRVATSKO PREDSJEDANJE STRATEGIJOM EUROPSKE UNIJE ZA DUNAVSKU REGIJU 2020.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35" y="4499368"/>
            <a:ext cx="1565504" cy="3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17" y="4499368"/>
            <a:ext cx="1036510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FCF992-AEA8-1245-828E-725FC8696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848" y="3779477"/>
            <a:ext cx="2350800" cy="10798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hr-HR" dirty="0"/>
              <a:t>O predsjedanju</a:t>
            </a:r>
            <a:endParaRPr dirty="0"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2564968" y="1909300"/>
            <a:ext cx="6245817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hr-HR" sz="1600" dirty="0">
                <a:solidFill>
                  <a:srgbClr val="3A81BA">
                    <a:lumMod val="50000"/>
                  </a:srgbClr>
                </a:solidFill>
              </a:rPr>
              <a:t>1. studenog 2019. − 31. listopada 2020. </a:t>
            </a:r>
          </a:p>
          <a:p>
            <a:pPr marL="76200" lvl="0" indent="0">
              <a:spcBef>
                <a:spcPts val="400"/>
              </a:spcBef>
              <a:buNone/>
            </a:pPr>
            <a:r>
              <a:rPr lang="hr-HR" sz="1400" dirty="0">
                <a:solidFill>
                  <a:srgbClr val="3A81BA">
                    <a:lumMod val="50000"/>
                  </a:srgbClr>
                </a:solidFill>
              </a:rPr>
              <a:t>- hrvatsko predsjedanje Dunavskom strategijom</a:t>
            </a:r>
          </a:p>
          <a:p>
            <a:pPr lvl="0">
              <a:spcBef>
                <a:spcPts val="1800"/>
              </a:spcBef>
            </a:pPr>
            <a:r>
              <a:rPr lang="hr-HR" sz="1600" dirty="0">
                <a:solidFill>
                  <a:srgbClr val="3A81BA">
                    <a:lumMod val="50000"/>
                  </a:srgbClr>
                </a:solidFill>
              </a:rPr>
              <a:t>„Dunavska strategija – 10 godina poslije”</a:t>
            </a:r>
          </a:p>
          <a:p>
            <a:pPr marL="76200" lvl="0" indent="0">
              <a:spcBef>
                <a:spcPts val="400"/>
              </a:spcBef>
              <a:buNone/>
            </a:pPr>
            <a:r>
              <a:rPr lang="hr-HR" sz="1400" dirty="0">
                <a:solidFill>
                  <a:srgbClr val="3A81BA">
                    <a:lumMod val="50000"/>
                  </a:srgbClr>
                </a:solidFill>
              </a:rPr>
              <a:t>- središnja tema hrvatskog predsjedanja </a:t>
            </a:r>
          </a:p>
          <a:p>
            <a:pPr>
              <a:spcBef>
                <a:spcPts val="1800"/>
              </a:spcBef>
            </a:pPr>
            <a:r>
              <a:rPr lang="hr-HR" sz="1600" dirty="0">
                <a:solidFill>
                  <a:srgbClr val="3A81BA">
                    <a:lumMod val="50000"/>
                  </a:srgbClr>
                </a:solidFill>
              </a:rPr>
              <a:t>Ministarstvo regionalnoga razvoja i fondova Europske unije</a:t>
            </a:r>
          </a:p>
          <a:p>
            <a:pPr marL="76200" lvl="0" indent="0">
              <a:spcBef>
                <a:spcPts val="400"/>
              </a:spcBef>
              <a:buNone/>
            </a:pPr>
            <a:r>
              <a:rPr lang="hr-HR" sz="1400" dirty="0">
                <a:solidFill>
                  <a:srgbClr val="3A81BA">
                    <a:lumMod val="50000"/>
                  </a:srgbClr>
                </a:solidFill>
              </a:rPr>
              <a:t>- predsjedavajuća uloga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5E4E1-11E4-8D4C-8339-B2F0F60F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54724"/>
            <a:ext cx="1566000" cy="719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hr-HR" dirty="0"/>
              <a:t>Politički ciljevi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5E4E1-11E4-8D4C-8339-B2F0F60F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54724"/>
            <a:ext cx="1566000" cy="719376"/>
          </a:xfrm>
          <a:prstGeom prst="rect">
            <a:avLst/>
          </a:prstGeom>
        </p:spPr>
      </p:pic>
      <p:sp>
        <p:nvSpPr>
          <p:cNvPr id="5" name="Google Shape;174;p18">
            <a:extLst>
              <a:ext uri="{FF2B5EF4-FFF2-40B4-BE49-F238E27FC236}">
                <a16:creationId xmlns:a16="http://schemas.microsoft.com/office/drawing/2014/main" id="{9CC8BB95-49D4-4F24-88F0-E9B230193F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01875" y="1909763"/>
            <a:ext cx="6384925" cy="276383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70000" lnSpcReduction="20000"/>
          </a:bodyPr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Jačanje uloge regionalnoga razvoja </a:t>
            </a:r>
          </a:p>
          <a:p>
            <a:pPr marL="76200" indent="0">
              <a:buNone/>
            </a:pPr>
            <a:r>
              <a:rPr lang="hr-HR" sz="2100" dirty="0">
                <a:solidFill>
                  <a:schemeClr val="accent1">
                    <a:lumMod val="50000"/>
                  </a:schemeClr>
                </a:solidFill>
              </a:rPr>
              <a:t>- postizanje društveno-gospodarske kohezije</a:t>
            </a:r>
          </a:p>
          <a:p>
            <a:pPr lvl="0"/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Poticanje suradnje s državama Zapadnog Balkana i Istočnog partnerstva</a:t>
            </a:r>
          </a:p>
          <a:p>
            <a:pPr marL="76200" lvl="0" indent="0">
              <a:spcBef>
                <a:spcPts val="0"/>
              </a:spcBef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100" dirty="0">
                <a:solidFill>
                  <a:schemeClr val="accent1">
                    <a:lumMod val="50000"/>
                  </a:schemeClr>
                </a:solidFill>
              </a:rPr>
              <a:t>pružanje potpore europskim integracijama</a:t>
            </a:r>
          </a:p>
          <a:p>
            <a:pPr lvl="0">
              <a:spcBef>
                <a:spcPts val="0"/>
              </a:spcBef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Sinergija između makroregionalnih strategija i kohezijske politike</a:t>
            </a:r>
          </a:p>
          <a:p>
            <a:pPr marL="76200" lvl="0" indent="0">
              <a:spcBef>
                <a:spcPts val="0"/>
              </a:spcBef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hr-HR" sz="2100" dirty="0">
                <a:solidFill>
                  <a:schemeClr val="accent1">
                    <a:lumMod val="50000"/>
                  </a:schemeClr>
                </a:solidFill>
              </a:rPr>
              <a:t>učinkovito korištenje postojećih izvora financiranja</a:t>
            </a:r>
          </a:p>
        </p:txBody>
      </p:sp>
    </p:spTree>
    <p:extLst>
      <p:ext uri="{BB962C8B-B14F-4D97-AF65-F5344CB8AC3E}">
        <p14:creationId xmlns:p14="http://schemas.microsoft.com/office/powerpoint/2010/main" val="63974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hr-HR" dirty="0"/>
              <a:t>Tematski prioriteti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5E4E1-11E4-8D4C-8339-B2F0F60F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54724"/>
            <a:ext cx="1566000" cy="719376"/>
          </a:xfrm>
          <a:prstGeom prst="rect">
            <a:avLst/>
          </a:prstGeom>
        </p:spPr>
      </p:pic>
      <p:sp>
        <p:nvSpPr>
          <p:cNvPr id="5" name="Google Shape;174;p18">
            <a:extLst>
              <a:ext uri="{FF2B5EF4-FFF2-40B4-BE49-F238E27FC236}">
                <a16:creationId xmlns:a16="http://schemas.microsoft.com/office/drawing/2014/main" id="{9CC8BB95-49D4-4F24-88F0-E9B230193F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49470" y="1743559"/>
            <a:ext cx="6524787" cy="3091912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Suradnja znanstvenih institucija i gospodarskih dionika</a:t>
            </a:r>
          </a:p>
          <a:p>
            <a:pPr marL="76200" indent="0">
              <a:spcBef>
                <a:spcPts val="400"/>
              </a:spcBef>
              <a:buNone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- transfer tehnologije i komercijalizacija znanosti</a:t>
            </a:r>
            <a:endParaRPr lang="hr-HR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00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Zaštita okoliša i održivi gospodarski razvoj</a:t>
            </a:r>
          </a:p>
          <a:p>
            <a:pPr marL="76200" lvl="0" indent="0">
              <a:spcBef>
                <a:spcPts val="400"/>
              </a:spcBef>
              <a:buNone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- obrazovanje, međusektorska suradnja i uključivanje javnosti</a:t>
            </a:r>
            <a:endParaRPr lang="hr-HR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1000"/>
              </a:spcBef>
            </a:pPr>
            <a:r>
              <a:rPr lang="hr-HR" sz="1500" dirty="0">
                <a:solidFill>
                  <a:schemeClr val="accent1">
                    <a:lumMod val="50000"/>
                  </a:schemeClr>
                </a:solidFill>
              </a:rPr>
              <a:t>Unutarnji plovni putovi, turizam i pametna sela</a:t>
            </a:r>
          </a:p>
          <a:p>
            <a:pPr marL="76200" indent="0">
              <a:spcBef>
                <a:spcPts val="400"/>
              </a:spcBef>
              <a:buNone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- korištenje prirodnih i infrastrukturnih potencijala voda i razvoj ruralnih područja</a:t>
            </a:r>
          </a:p>
          <a:p>
            <a:pPr>
              <a:spcBef>
                <a:spcPts val="1000"/>
              </a:spcBef>
            </a:pPr>
            <a:r>
              <a:rPr lang="hr-HR" sz="1500" dirty="0">
                <a:solidFill>
                  <a:schemeClr val="accent1">
                    <a:lumMod val="50000"/>
                  </a:schemeClr>
                </a:solidFill>
              </a:rPr>
              <a:t>Civilna zaštita</a:t>
            </a:r>
          </a:p>
          <a:p>
            <a:pPr marL="76200" lvl="0" indent="0">
              <a:spcBef>
                <a:spcPts val="400"/>
              </a:spcBef>
              <a:buNone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- uspješnija prevencija prirodnih i drugih katastrofa</a:t>
            </a:r>
          </a:p>
          <a:p>
            <a:pPr lvl="0">
              <a:spcBef>
                <a:spcPts val="1000"/>
              </a:spcBef>
            </a:pPr>
            <a:r>
              <a:rPr lang="hr-HR" sz="1500" dirty="0">
                <a:solidFill>
                  <a:schemeClr val="accent1">
                    <a:lumMod val="50000"/>
                  </a:schemeClr>
                </a:solidFill>
              </a:rPr>
              <a:t>Jačanje kapaciteta regionalne i lokalne samouprave</a:t>
            </a:r>
          </a:p>
          <a:p>
            <a:pPr marL="76200" indent="0">
              <a:spcBef>
                <a:spcPts val="400"/>
              </a:spcBef>
              <a:buNone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- višerazinsko upravljanje i osnaživanje potpore županijskim inicijativama</a:t>
            </a:r>
          </a:p>
        </p:txBody>
      </p:sp>
    </p:spTree>
    <p:extLst>
      <p:ext uri="{BB962C8B-B14F-4D97-AF65-F5344CB8AC3E}">
        <p14:creationId xmlns:p14="http://schemas.microsoft.com/office/powerpoint/2010/main" val="283984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hr-HR" sz="2900" dirty="0"/>
              <a:t>Hrvatsko predsjedanje</a:t>
            </a:r>
            <a:br>
              <a:rPr lang="hr-HR" sz="2900" dirty="0"/>
            </a:br>
            <a:r>
              <a:rPr lang="hr-HR" sz="2900" dirty="0"/>
              <a:t>- glavni događaji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5E4E1-11E4-8D4C-8339-B2F0F60F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54724"/>
            <a:ext cx="1566000" cy="719376"/>
          </a:xfrm>
          <a:prstGeom prst="rect">
            <a:avLst/>
          </a:prstGeom>
        </p:spPr>
      </p:pic>
      <p:graphicFrame>
        <p:nvGraphicFramePr>
          <p:cNvPr id="7" name="Google Shape;264;p26">
            <a:extLst>
              <a:ext uri="{FF2B5EF4-FFF2-40B4-BE49-F238E27FC236}">
                <a16:creationId xmlns:a16="http://schemas.microsoft.com/office/drawing/2014/main" id="{A243BBEB-33B9-482F-B0B0-138494B151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40301"/>
              </p:ext>
            </p:extLst>
          </p:nvPr>
        </p:nvGraphicFramePr>
        <p:xfrm>
          <a:off x="2424793" y="2332537"/>
          <a:ext cx="6426952" cy="2098480"/>
        </p:xfrm>
        <a:graphic>
          <a:graphicData uri="http://schemas.openxmlformats.org/drawingml/2006/table">
            <a:tbl>
              <a:tblPr>
                <a:noFill/>
                <a:tableStyleId>{3E4639FE-80B8-44FB-B6BE-E32A1D7465E4}</a:tableStyleId>
              </a:tblPr>
              <a:tblGrid>
                <a:gridCol w="1552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ožujak 2020.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sastanak ministara zaduženih za kohezijsku politiku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lipanj 2020.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30 godina INTERREG-a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A81B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hivo"/>
                          <a:ea typeface="Chivo"/>
                          <a:cs typeface="Chivo"/>
                          <a:sym typeface="Chivo"/>
                        </a:rPr>
                        <a:t>listopad 2020.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godišnji forum Dunavske strategije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sastanak ministara zaduženih za regionalni razvoj i fondove EU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589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56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hr-HR" sz="2900" dirty="0"/>
              <a:t>Hrvatsko predsjedanje</a:t>
            </a:r>
            <a:br>
              <a:rPr lang="hr-HR" sz="2900" dirty="0"/>
            </a:br>
            <a:r>
              <a:rPr lang="hr-HR" sz="2900" dirty="0"/>
              <a:t>- sastanci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5E4E1-11E4-8D4C-8339-B2F0F60F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54724"/>
            <a:ext cx="1566000" cy="719376"/>
          </a:xfrm>
          <a:prstGeom prst="rect">
            <a:avLst/>
          </a:prstGeom>
        </p:spPr>
      </p:pic>
      <p:sp>
        <p:nvSpPr>
          <p:cNvPr id="5" name="Google Shape;174;p18">
            <a:extLst>
              <a:ext uri="{FF2B5EF4-FFF2-40B4-BE49-F238E27FC236}">
                <a16:creationId xmlns:a16="http://schemas.microsoft.com/office/drawing/2014/main" id="{9CC8BB95-49D4-4F24-88F0-E9B230193F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49470" y="1743559"/>
            <a:ext cx="6524787" cy="3091912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spcBef>
                <a:spcPts val="0"/>
              </a:spcBef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sastanak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Nacionalnih koordinatora</a:t>
            </a:r>
          </a:p>
          <a:p>
            <a:pPr>
              <a:spcBef>
                <a:spcPts val="0"/>
              </a:spcBef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sastanak Koordinatora prioritetnih područja </a:t>
            </a: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sastanak Nacionalnih koordinatora i Koordinatora prioritetnih područja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sastanak Nacionalnih koordinatora i Radne grupe za programiranje programa Dunav 2021+</a:t>
            </a:r>
          </a:p>
          <a:p>
            <a:pPr>
              <a:spcBef>
                <a:spcPts val="0"/>
              </a:spcBef>
            </a:pPr>
            <a:r>
              <a:rPr lang="pl-PL" sz="1400" dirty="0">
                <a:solidFill>
                  <a:srgbClr val="3A81BA">
                    <a:lumMod val="50000"/>
                  </a:srgbClr>
                </a:solidFill>
              </a:rPr>
              <a:t>sastanak Nacionalnih Koordinatora prioritetnih područja i predstavnika institucija zaduženih za programiranje u zemljama sudionicama Dunavske strategije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sastanak predsjedavajućih sve 4 makroregionalne strategije</a:t>
            </a:r>
          </a:p>
          <a:p>
            <a:pPr>
              <a:spcBef>
                <a:spcPts val="0"/>
              </a:spcBef>
            </a:pPr>
            <a:endParaRPr lang="pl-PL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hr-HR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76200" indent="0">
              <a:spcBef>
                <a:spcPts val="0"/>
              </a:spcBef>
              <a:buNone/>
            </a:pP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pl-PL" sz="15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pl-PL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4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7436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hr-HR" sz="2900" dirty="0"/>
              <a:t>Hrvatsko predsjedanje</a:t>
            </a:r>
            <a:br>
              <a:rPr lang="hr-HR" sz="2900" dirty="0"/>
            </a:br>
            <a:r>
              <a:rPr lang="hr-HR" sz="2900" dirty="0"/>
              <a:t>- konferencije i radionice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5E4E1-11E4-8D4C-8339-B2F0F60F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54724"/>
            <a:ext cx="1566000" cy="719376"/>
          </a:xfrm>
          <a:prstGeom prst="rect">
            <a:avLst/>
          </a:prstGeom>
        </p:spPr>
      </p:pic>
      <p:sp>
        <p:nvSpPr>
          <p:cNvPr id="5" name="Google Shape;174;p18">
            <a:extLst>
              <a:ext uri="{FF2B5EF4-FFF2-40B4-BE49-F238E27FC236}">
                <a16:creationId xmlns:a16="http://schemas.microsoft.com/office/drawing/2014/main" id="{9CC8BB95-49D4-4F24-88F0-E9B230193F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49470" y="1743559"/>
            <a:ext cx="6524787" cy="3091912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spcBef>
                <a:spcPts val="0"/>
              </a:spcBef>
            </a:pPr>
            <a:endParaRPr lang="pl-PL" sz="15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pl-PL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Google Shape;174;p18">
            <a:extLst>
              <a:ext uri="{FF2B5EF4-FFF2-40B4-BE49-F238E27FC236}">
                <a16:creationId xmlns:a16="http://schemas.microsoft.com/office/drawing/2014/main" id="{40AB7F80-DD62-4B70-9503-AEB8595D9381}"/>
              </a:ext>
            </a:extLst>
          </p:cNvPr>
          <p:cNvSpPr txBox="1">
            <a:spLocks/>
          </p:cNvSpPr>
          <p:nvPr/>
        </p:nvSpPr>
        <p:spPr>
          <a:xfrm>
            <a:off x="2549470" y="1743559"/>
            <a:ext cx="6524787" cy="324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Konferencija o kružnom gospodarstvu</a:t>
            </a:r>
          </a:p>
          <a:p>
            <a:pPr>
              <a:spcBef>
                <a:spcPts val="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Radionica o izgradnji kapaciteta Koordinatora prioritetnih područja</a:t>
            </a:r>
          </a:p>
          <a:p>
            <a:pPr>
              <a:spcBef>
                <a:spcPts val="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Konferencija o digitalizaciji</a:t>
            </a:r>
          </a:p>
          <a:p>
            <a:pPr>
              <a:spcBef>
                <a:spcPts val="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Konferencija o višerazinskom upravljanju i odnosu nacionalne, regionalne i lokalne vlasti</a:t>
            </a:r>
          </a:p>
          <a:p>
            <a:pPr>
              <a:spcBef>
                <a:spcPts val="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Konferencija o kreativnim industrijama</a:t>
            </a:r>
          </a:p>
          <a:p>
            <a:pPr>
              <a:spcBef>
                <a:spcPts val="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Radionica o ruralnom turizmu</a:t>
            </a:r>
          </a:p>
          <a:p>
            <a:pPr>
              <a:spcBef>
                <a:spcPts val="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Radionica o upravljanju klasterima</a:t>
            </a:r>
          </a:p>
          <a:p>
            <a:pPr>
              <a:spcBef>
                <a:spcPts val="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Radionica na temu pametnog sela</a:t>
            </a:r>
          </a:p>
          <a:p>
            <a:pPr>
              <a:spcBef>
                <a:spcPts val="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Konferencija o uključivom rastu na podučju Zapadnog Balkana</a:t>
            </a:r>
          </a:p>
          <a:p>
            <a:pPr>
              <a:spcBef>
                <a:spcPts val="0"/>
              </a:spcBef>
            </a:pPr>
            <a:r>
              <a:rPr lang="pl-PL" sz="1500" dirty="0">
                <a:solidFill>
                  <a:schemeClr val="accent1">
                    <a:lumMod val="50000"/>
                  </a:schemeClr>
                </a:solidFill>
              </a:rPr>
              <a:t>Konferencija o povezivanju obrazovnih institucija i tržišta rada u dunavskoj regiji</a:t>
            </a:r>
          </a:p>
          <a:p>
            <a:pPr>
              <a:spcBef>
                <a:spcPts val="0"/>
              </a:spcBef>
            </a:pPr>
            <a:endParaRPr lang="pl-PL" sz="1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pl-PL" sz="1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pl-PL" sz="1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pl-PL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2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BB7F-4046-4D1C-9BCE-5451CF2D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www.eusdr2020.hr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AD7A4-E09A-4FFF-9B11-56C7228AD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890BA-8840-45CE-81DC-5405BB9C7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37" y="1701411"/>
            <a:ext cx="6135290" cy="30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8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title"/>
          </p:nvPr>
        </p:nvSpPr>
        <p:spPr>
          <a:xfrm>
            <a:off x="549478" y="1370994"/>
            <a:ext cx="4869809" cy="42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/>
              <a:t>Hvala na pažnji</a:t>
            </a:r>
            <a:r>
              <a:rPr lang="en" sz="4800" dirty="0"/>
              <a:t>!</a:t>
            </a:r>
            <a:endParaRPr sz="4800" dirty="0"/>
          </a:p>
        </p:txBody>
      </p:sp>
      <p:sp>
        <p:nvSpPr>
          <p:cNvPr id="370" name="Google Shape;370;p35"/>
          <p:cNvSpPr txBox="1">
            <a:spLocks noGrp="1"/>
          </p:cNvSpPr>
          <p:nvPr>
            <p:ph type="body" idx="1"/>
          </p:nvPr>
        </p:nvSpPr>
        <p:spPr>
          <a:xfrm>
            <a:off x="255865" y="3992657"/>
            <a:ext cx="2940341" cy="9175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01600" lvl="0" indent="0">
              <a:buNone/>
            </a:pP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eusdr2020@mrrfeu.hr</a:t>
            </a:r>
          </a:p>
          <a:p>
            <a:pPr marL="101600" lvl="0" indent="0">
              <a:buNone/>
            </a:pP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www.eusdr2020.hr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66" y="4271420"/>
            <a:ext cx="1565504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49" y="4271420"/>
            <a:ext cx="103651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F2638-205D-BF46-94B8-541EB35E9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445" y="3551529"/>
            <a:ext cx="2350800" cy="10798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312</Words>
  <Application>Microsoft Office PowerPoint</Application>
  <PresentationFormat>On-screen Show (16:9)</PresentationFormat>
  <Paragraphs>63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 Slab</vt:lpstr>
      <vt:lpstr>Arial</vt:lpstr>
      <vt:lpstr>Chivo</vt:lpstr>
      <vt:lpstr>Calibri</vt:lpstr>
      <vt:lpstr>Macmorris template</vt:lpstr>
      <vt:lpstr>HRVATSKO PREDSJEDANJE STRATEGIJOM EUROPSKE UNIJE ZA DUNAVSKU REGIJU 2020.</vt:lpstr>
      <vt:lpstr>O predsjedanju</vt:lpstr>
      <vt:lpstr>Politički ciljevi</vt:lpstr>
      <vt:lpstr>Tematski prioriteti</vt:lpstr>
      <vt:lpstr>Hrvatsko predsjedanje - glavni događaji</vt:lpstr>
      <vt:lpstr>Hrvatsko predsjedanje - sastanci</vt:lpstr>
      <vt:lpstr>Hrvatsko predsjedanje - konferencije i radionice</vt:lpstr>
      <vt:lpstr>www.eusdr2020.hr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Domagoj Paradi</dc:creator>
  <cp:lastModifiedBy>Vlatka Šelimber</cp:lastModifiedBy>
  <cp:revision>30</cp:revision>
  <dcterms:modified xsi:type="dcterms:W3CDTF">2019-10-24T07:08:07Z</dcterms:modified>
</cp:coreProperties>
</file>